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6"/>
  </p:sldMasterIdLst>
  <p:notesMasterIdLst>
    <p:notesMasterId r:id="rId89"/>
  </p:notesMasterIdLst>
  <p:handoutMasterIdLst>
    <p:handoutMasterId r:id="rId90"/>
  </p:handoutMasterIdLst>
  <p:sldIdLst>
    <p:sldId id="599" r:id="rId67"/>
    <p:sldId id="607" r:id="rId68"/>
    <p:sldId id="602" r:id="rId69"/>
    <p:sldId id="611" r:id="rId70"/>
    <p:sldId id="612" r:id="rId71"/>
    <p:sldId id="613" r:id="rId72"/>
    <p:sldId id="614" r:id="rId73"/>
    <p:sldId id="615" r:id="rId74"/>
    <p:sldId id="616" r:id="rId75"/>
    <p:sldId id="617" r:id="rId76"/>
    <p:sldId id="618" r:id="rId77"/>
    <p:sldId id="619" r:id="rId78"/>
    <p:sldId id="629" r:id="rId79"/>
    <p:sldId id="620" r:id="rId80"/>
    <p:sldId id="621" r:id="rId81"/>
    <p:sldId id="622" r:id="rId82"/>
    <p:sldId id="623" r:id="rId83"/>
    <p:sldId id="624" r:id="rId84"/>
    <p:sldId id="630" r:id="rId85"/>
    <p:sldId id="627" r:id="rId86"/>
    <p:sldId id="628" r:id="rId87"/>
    <p:sldId id="604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2166228-33AF-304C-A301-79CD7FD4A0E9}">
          <p14:sldIdLst/>
        </p14:section>
        <p14:section name="Dark Blue" id="{4F5F1CCF-C14C-AF41-B89D-C271BDDF486B}">
          <p14:sldIdLst>
            <p14:sldId id="599"/>
            <p14:sldId id="607"/>
            <p14:sldId id="602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9"/>
            <p14:sldId id="620"/>
            <p14:sldId id="621"/>
            <p14:sldId id="622"/>
            <p14:sldId id="623"/>
            <p14:sldId id="624"/>
            <p14:sldId id="630"/>
            <p14:sldId id="627"/>
            <p14:sldId id="628"/>
            <p14:sldId id="6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870E"/>
    <a:srgbClr val="0BADDD"/>
    <a:srgbClr val="388AFF"/>
    <a:srgbClr val="03F0FF"/>
    <a:srgbClr val="E0F4FE"/>
    <a:srgbClr val="0073B4"/>
    <a:srgbClr val="438EB7"/>
    <a:srgbClr val="00B9F2"/>
    <a:srgbClr val="007AC2"/>
    <a:srgbClr val="C0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4" autoAdjust="0"/>
    <p:restoredTop sz="84951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170" y="7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slide" Target="slides/slide2.xml"/><Relationship Id="rId84" Type="http://schemas.openxmlformats.org/officeDocument/2006/relationships/slide" Target="slides/slide18.xml"/><Relationship Id="rId89" Type="http://schemas.openxmlformats.org/officeDocument/2006/relationships/notesMaster" Target="notesMasters/notesMaster1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8.xml"/><Relationship Id="rId79" Type="http://schemas.openxmlformats.org/officeDocument/2006/relationships/slide" Target="slides/slide13.xml"/><Relationship Id="rId5" Type="http://schemas.openxmlformats.org/officeDocument/2006/relationships/customXml" Target="../customXml/item5.xml"/><Relationship Id="rId90" Type="http://schemas.openxmlformats.org/officeDocument/2006/relationships/handoutMaster" Target="handoutMasters/handoutMaster1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" Target="slides/slide3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6.xml"/><Relationship Id="rId80" Type="http://schemas.openxmlformats.org/officeDocument/2006/relationships/slide" Target="slides/slide14.xml"/><Relationship Id="rId85" Type="http://schemas.openxmlformats.org/officeDocument/2006/relationships/slide" Target="slides/slide19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4.xml"/><Relationship Id="rId75" Type="http://schemas.openxmlformats.org/officeDocument/2006/relationships/slide" Target="slides/slide9.xml"/><Relationship Id="rId83" Type="http://schemas.openxmlformats.org/officeDocument/2006/relationships/slide" Target="slides/slide17.xml"/><Relationship Id="rId88" Type="http://schemas.openxmlformats.org/officeDocument/2006/relationships/slide" Target="slides/slide22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7.xml"/><Relationship Id="rId78" Type="http://schemas.openxmlformats.org/officeDocument/2006/relationships/slide" Target="slides/slide12.xml"/><Relationship Id="rId81" Type="http://schemas.openxmlformats.org/officeDocument/2006/relationships/slide" Target="slides/slide15.xml"/><Relationship Id="rId86" Type="http://schemas.openxmlformats.org/officeDocument/2006/relationships/slide" Target="slides/slide20.xml"/><Relationship Id="rId9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0.xml"/><Relationship Id="rId7" Type="http://schemas.openxmlformats.org/officeDocument/2006/relationships/customXml" Target="../customXml/item7.xml"/><Relationship Id="rId71" Type="http://schemas.openxmlformats.org/officeDocument/2006/relationships/slide" Target="slides/slide5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Master" Target="slideMasters/slideMaster1.xml"/><Relationship Id="rId87" Type="http://schemas.openxmlformats.org/officeDocument/2006/relationships/slide" Target="slides/slide21.xml"/><Relationship Id="rId61" Type="http://schemas.openxmlformats.org/officeDocument/2006/relationships/customXml" Target="../customXml/item61.xml"/><Relationship Id="rId82" Type="http://schemas.openxmlformats.org/officeDocument/2006/relationships/slide" Target="slides/slide16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3/7/2016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87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…but can cast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47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not possible to ask feature class what relationship classes it participates</a:t>
            </a:r>
            <a:r>
              <a:rPr lang="en-US" baseline="0" dirty="0"/>
              <a:t> in. Only as rel. class what feat. classes it has.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8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Encouraged to use edit operations when manipulating</a:t>
            </a:r>
            <a:r>
              <a:rPr lang="en-US" baseline="0" dirty="0"/>
              <a:t> features. However, it is possible to edit as standalone mode (no undo/redo, but all will revert if an error before done).</a:t>
            </a:r>
          </a:p>
          <a:p>
            <a:r>
              <a:rPr lang="en-US" baseline="0" dirty="0"/>
              <a:t>“Outside of Pro”: see </a:t>
            </a:r>
            <a:r>
              <a:rPr lang="en-US" baseline="0" dirty="0" err="1"/>
              <a:t>CoreHost</a:t>
            </a:r>
            <a:r>
              <a:rPr lang="en-US" baseline="0" dirty="0"/>
              <a:t> </a:t>
            </a:r>
            <a:r>
              <a:rPr lang="en-US" baseline="0" dirty="0" err="1"/>
              <a:t>ProConcept</a:t>
            </a:r>
            <a:r>
              <a:rPr lang="en-US" baseline="0" dirty="0"/>
              <a:t> on </a:t>
            </a:r>
            <a:r>
              <a:rPr lang="en-US" baseline="0"/>
              <a:t>wiki 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48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89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57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66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6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Querying the schema information (Definition) of all that is inside the feature dataset.</a:t>
            </a:r>
          </a:p>
          <a:p>
            <a:r>
              <a:rPr lang="en-US" dirty="0"/>
              <a:t>Then</a:t>
            </a:r>
            <a:r>
              <a:rPr lang="en-US" baseline="0" dirty="0"/>
              <a:t> opening table version of each feature class inside.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37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directly to the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08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</a:t>
            </a:r>
            <a:r>
              <a:rPr lang="en-US" baseline="0" dirty="0"/>
              <a:t> the source from the map.</a:t>
            </a:r>
          </a:p>
          <a:p>
            <a:r>
              <a:rPr lang="en-US" baseline="0" dirty="0" err="1"/>
              <a:t>FeatureService</a:t>
            </a:r>
            <a:r>
              <a:rPr lang="en-US" baseline="0" dirty="0"/>
              <a:t> new at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68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Row object because we have a Table, not a </a:t>
            </a:r>
            <a:r>
              <a:rPr lang="en-US" baseline="0" dirty="0" err="1"/>
              <a:t>FeatureClass</a:t>
            </a:r>
            <a:r>
              <a:rPr lang="en-US" baseline="0" dirty="0"/>
              <a:t> object….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8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3/7/2016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3/7/2016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28801" y="2417495"/>
            <a:ext cx="8525773" cy="914400"/>
          </a:xfrm>
        </p:spPr>
        <p:txBody>
          <a:bodyPr/>
          <a:lstStyle/>
          <a:p>
            <a:r>
              <a:rPr lang="en-US" sz="4000" dirty="0">
                <a:solidFill>
                  <a:schemeClr val="bg2">
                    <a:lumMod val="40000"/>
                    <a:lumOff val="60000"/>
                  </a:schemeClr>
                </a:solidFill>
                <a:cs typeface="AvenirNext LT Pro Demi"/>
              </a:rPr>
              <a:t>Geodatabase API</a:t>
            </a:r>
            <a:endParaRPr lang="en-US" sz="40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1" y="3749187"/>
            <a:ext cx="8534401" cy="914400"/>
          </a:xfrm>
        </p:spPr>
        <p:txBody>
          <a:bodyPr/>
          <a:lstStyle/>
          <a:p>
            <a:r>
              <a:rPr lang="en-US" dirty="0">
                <a:cs typeface="AvenirNext LT Pro Thin"/>
              </a:rPr>
              <a:t>Thomas Emge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5529890" y="3555167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7"/>
          <p:cNvSpPr/>
          <p:nvPr/>
        </p:nvSpPr>
        <p:spPr bwMode="auto">
          <a:xfrm>
            <a:off x="-3279" y="1172498"/>
            <a:ext cx="4915224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solidFill>
            <a:srgbClr val="27AAA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-3280" y="778244"/>
            <a:ext cx="4912189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white">
          <a:xfrm>
            <a:off x="932033" y="1252459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March 8–11, 2016 | Palm Springs, CA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white">
          <a:xfrm>
            <a:off x="932034" y="836330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Esri Developer 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3" name="Picture 12" descr="esri_white.png"/>
          <p:cNvPicPr>
            <a:picLocks noChangeAspect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49" y="1731886"/>
            <a:ext cx="1263166" cy="5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731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information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Retrieve the schema information from a feature class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911225" y="2565791"/>
            <a:ext cx="10597896" cy="360389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geodatabase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@"c:\data\LocalGovernment.gdb"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a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(within a feature dataset or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outside a feature dataset).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geodatabase.OpenDataset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AddressPoint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fcDefinition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featureClass.GetDefinition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areaFieldName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fcDefinition.GetAreaField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524879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 dirty="0" err="1"/>
              <a:t>FeatureClass</a:t>
            </a:r>
            <a:r>
              <a:rPr lang="en-US" dirty="0"/>
              <a:t> or Table for the data store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Working from a layer back to the source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6503" y="2264229"/>
            <a:ext cx="10552618" cy="4056184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basicFeatureLayer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ActiveMapView.Map.Layers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BasicFeatureLayer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ActiveMapView.Map.Layers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standAloneTable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ActiveMapView.Map.StandaloneTables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QueuedTask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 {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gdb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standAloneTable.GetTable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GetDatastore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gdb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basicFeatureLayer.GetTable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GetDatastore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gdb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featureLayer.GetFeatureClass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GetDatastore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E870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 however the feature layer could also be...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svc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featureLayer.GetFeatureClass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GetDatastore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FeatureService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156792734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Connect to specific versions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14400" y="2294316"/>
            <a:ext cx="10597896" cy="416497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geodatabase from the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GDBItem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gdbItem.Path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retrieve the version manager from the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gdb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VersionManager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versionManager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geodatabase.GetVersionManager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IReadOnlyList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existingVersions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versionManager.GetVersions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connect to a specific version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existingVersions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[1].Connect();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the feature class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geodatabase.OpenDataset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SimpleLines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6577672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 err="1"/>
              <a:t>FeatureService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7833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QueryFilter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QueryFilter</a:t>
            </a:r>
            <a:r>
              <a:rPr lang="en-US" dirty="0"/>
              <a:t> to narrow down search results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14400" y="2505331"/>
            <a:ext cx="10597896" cy="389547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 all features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RowCursor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rowCursor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table.Search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QueryFilter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queryFilter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QueryFilter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WhereClause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"COSTCTRN = 'Information Technology'"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SubFields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"KNOWNAS, OFFICE, LOCATION"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PostfixClause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"ORDER BY OFFICE"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return specified features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RowCursor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rowCursor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table.Search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queryFilter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7192341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Features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Search on the table / feature class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14400" y="2505331"/>
            <a:ext cx="10597896" cy="389547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use the results from the search in a cursor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RowCursor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rowCursor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table.Search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queryFilter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rowCursor.MoveNext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the current row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rowCursor.Current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location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.ToString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(row[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"LOCATION"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253783757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Features (continued)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Feature is a type of Row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14400" y="2347462"/>
            <a:ext cx="10597896" cy="416497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use the results from the search in a cursor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RowCursor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featureCursor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fc.Search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spatialQueryFilter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featureCursor.MoveNext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cast the current row as a feature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featureCursor.Current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Process the feature. For example...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feature.GetObjectID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816520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 selection to gather IDs of rows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14400" y="2252312"/>
            <a:ext cx="10597896" cy="441799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construct a spatial query filter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SpatialQueryFilter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spatialFilter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SpatialQueryFilter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WhereClause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"FCODE = 'Park'"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FilterGeometry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PolygonBuilder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.CreatePolygon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searchCoordinates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SpatialRelationship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SpatialRelationship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.Crosses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For Selecting all matching entries.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The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SelectionOption.Normal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is the default parameter.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mySelection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featureClass.Select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spatialFilter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store the list of returned IDs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listofIDs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mySelection.GetObjectIDs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52204299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classes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1225" y="1461456"/>
            <a:ext cx="10369296" cy="3427413"/>
          </a:xfrm>
        </p:spPr>
        <p:txBody>
          <a:bodyPr/>
          <a:lstStyle/>
          <a:p>
            <a:r>
              <a:rPr lang="en-US" dirty="0"/>
              <a:t>Search on the table / feature class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82625" y="1878755"/>
            <a:ext cx="10904541" cy="47452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the relationship class from the geodatabase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AttributedRelationshipClass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relationshipClass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geodatabase.OpenDataset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AttributedRelationshipClass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ParcelToBuilding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the contributing feature class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parcelFeatureClass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geodatabase.OpenDataset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"Parcel"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make a feature selection from origin features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parcels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parcelFeatureClass.Select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QueryFilter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WhereClause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"APN = 1234 OR APN = 5678"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get destination rows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IReadOnlyList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destinationRows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relationshipClass.GetRowsRelatedToOriginRows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parcels.GetObjectIDs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296812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 err="1"/>
              <a:t>FeatureService</a:t>
            </a:r>
            <a:r>
              <a:rPr lang="en-US" dirty="0"/>
              <a:t> II</a:t>
            </a:r>
          </a:p>
        </p:txBody>
      </p:sp>
    </p:spTree>
    <p:extLst>
      <p:ext uri="{BB962C8B-B14F-4D97-AF65-F5344CB8AC3E}">
        <p14:creationId xmlns:p14="http://schemas.microsoft.com/office/powerpoint/2010/main" val="55598897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2704" y="1990427"/>
            <a:ext cx="10238296" cy="1477328"/>
          </a:xfrm>
        </p:spPr>
        <p:txBody>
          <a:bodyPr/>
          <a:lstStyle/>
          <a:p>
            <a:r>
              <a:rPr lang="en-US" dirty="0"/>
              <a:t>Geodatabase API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72704" y="3467761"/>
            <a:ext cx="10238296" cy="615553"/>
          </a:xfrm>
        </p:spPr>
        <p:txBody>
          <a:bodyPr/>
          <a:lstStyle/>
          <a:p>
            <a:endParaRPr lang="en-US" dirty="0">
              <a:solidFill>
                <a:srgbClr val="0BA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8914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(in stand-alone mode)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Performing edits outside of ArcGIS Pro is referred to as stand-alone mode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914400" y="2606161"/>
            <a:ext cx="10594721" cy="345094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featureCursor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featureClass.Search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null, false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set up GDB transaction through delegate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geodatabase.ApplyEdits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create new feature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featureClass.CreateRowBuffer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featureBuffer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"Name"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"ArcGIS Pro SDK"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featureBuffer.Dispose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149331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5804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Reversed Esr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39" y="2544885"/>
            <a:ext cx="3632200" cy="1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9844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dirty="0" err="1"/>
              <a:t>ArcGIS.Core.Data</a:t>
            </a:r>
            <a:r>
              <a:rPr lang="en-US" dirty="0"/>
              <a:t> API is a DML-only (Data Manipulation Language) API. </a:t>
            </a:r>
          </a:p>
          <a:p>
            <a:pPr lvl="1"/>
            <a:r>
              <a:rPr lang="en-US" dirty="0"/>
              <a:t>Schema creation and modification are performed using the Geoprocessing API.</a:t>
            </a:r>
          </a:p>
          <a:p>
            <a:endParaRPr lang="en-US" dirty="0"/>
          </a:p>
          <a:p>
            <a:r>
              <a:rPr lang="en-US" dirty="0"/>
              <a:t>Almost all methods need to be executed on the main CIM thread</a:t>
            </a:r>
          </a:p>
          <a:p>
            <a:pPr lvl="1"/>
            <a:r>
              <a:rPr lang="en-US" dirty="0"/>
              <a:t>Call within </a:t>
            </a:r>
            <a:r>
              <a:rPr lang="en-US" dirty="0" err="1"/>
              <a:t>QueuedTask.Run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Ensure proper handling of </a:t>
            </a:r>
            <a:r>
              <a:rPr lang="en-US" dirty="0" err="1"/>
              <a:t>IDisposible</a:t>
            </a:r>
            <a:r>
              <a:rPr lang="en-US" dirty="0"/>
              <a:t> objects by either calling Dispose() explicitly or the using {} statement 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826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Geodatabase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Open a file geodatabase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14400" y="2623914"/>
            <a:ext cx="10594721" cy="279440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Opens a file geodatabase. This will open the geodatabase if the folder </a:t>
            </a: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exists and contains a valid geodatabase.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@"C:\Data\LocalGovernment.gdb"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Use the geodatabase.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64826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Geodatabase from Connection properties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00100" y="1567651"/>
            <a:ext cx="10369296" cy="2533114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ConnectionProperties</a:t>
            </a:r>
            <a:r>
              <a:rPr lang="en-US" dirty="0"/>
              <a:t> for enterprise geodatabases (or path to .</a:t>
            </a:r>
            <a:r>
              <a:rPr lang="en-US" dirty="0" err="1"/>
              <a:t>sde</a:t>
            </a:r>
            <a:r>
              <a:rPr lang="en-US" dirty="0"/>
              <a:t> file)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11225" y="2004281"/>
            <a:ext cx="10597896" cy="449813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Opening a Non-Versioned SQL Server instance.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ConnectionProperties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connectionProperties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ConnectionProperties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AuthenticationMode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AuthenticationMode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.DBMS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DBMS              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EnterpriseDatabaseType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.SQLServer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Where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testMachine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is the machine where the instance is running and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testInstance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is the name of the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SqlServer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instance.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Instance 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testMachine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\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testInstance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Provided that a database called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LocalGovernment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has been created on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the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testInstance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and geodatabase has been enabled on the database.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Database 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LocalGovernment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94606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Geodatabase from Connection properties (continued)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796925" y="1583887"/>
            <a:ext cx="10597896" cy="449813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…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Provided that a login called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gdb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has been created and corresponding </a:t>
            </a: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// schema has been created with the required permissions.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User     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gdb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Password 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"password"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Version  =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dbo.DEFAULT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connectionProperties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Use the geodatabase.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table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Open a table by name 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14400" y="2726421"/>
            <a:ext cx="10623884" cy="307037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connectionProperties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the dataset by name to get a table reference.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geodatabase.OpenDataset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LocalGovernment.GDB.EmployeeInfo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// use the standalone table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7029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feature class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Open a feature class by name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11225" y="2684848"/>
            <a:ext cx="10597896" cy="29461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connectionProperties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Open a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(within a feature dataset or 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outside a feature dataset).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geodatabase.OpenDataset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LocalGovernment.GDB.AddressPoint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13110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feature classes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Enumerate feature classes within a dataset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11225" y="2294534"/>
            <a:ext cx="10597896" cy="429433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fileGeodatabase.OpenDataset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"Address"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IReadOnlyList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Definition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definitions = 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fileGeodatabase.GetRelatedDefinitions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featureDataset.GetDefinition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DefinitionRelationshipType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.DatasetInFeatureDataset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foreach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Definition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definition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definitions)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definition.DatasetType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DatasetType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.FeatureClass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dataset =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featureDataset.OpenDataset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definition.GetName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9312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1209</Words>
  <Application>Microsoft Office PowerPoint</Application>
  <PresentationFormat>Widescreen</PresentationFormat>
  <Paragraphs>243</Paragraphs>
  <Slides>22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ＭＳ Ｐゴシック</vt:lpstr>
      <vt:lpstr>Arial</vt:lpstr>
      <vt:lpstr>AvenirNext LT Pro Demi</vt:lpstr>
      <vt:lpstr>AvenirNext LT Pro Thin</vt:lpstr>
      <vt:lpstr>Calibri</vt:lpstr>
      <vt:lpstr>Consolas</vt:lpstr>
      <vt:lpstr>Lucida Grande</vt:lpstr>
      <vt:lpstr>Esri_Corporate_Template-Dark</vt:lpstr>
      <vt:lpstr>Geodatabase API</vt:lpstr>
      <vt:lpstr>Geodatabase API</vt:lpstr>
      <vt:lpstr>Architecture</vt:lpstr>
      <vt:lpstr>Geodatabase</vt:lpstr>
      <vt:lpstr>Geodatabase from Connection properties</vt:lpstr>
      <vt:lpstr>Geodatabase from Connection properties (continued)</vt:lpstr>
      <vt:lpstr>Open a table</vt:lpstr>
      <vt:lpstr>Open a feature class</vt:lpstr>
      <vt:lpstr>Opening feature classes</vt:lpstr>
      <vt:lpstr>Schema information</vt:lpstr>
      <vt:lpstr>Querying FeatureClass or Table for the data store</vt:lpstr>
      <vt:lpstr>Versions</vt:lpstr>
      <vt:lpstr>Demo FeatureService</vt:lpstr>
      <vt:lpstr>QueryFilter</vt:lpstr>
      <vt:lpstr>Rows and Features</vt:lpstr>
      <vt:lpstr>Rows and Features (continued)</vt:lpstr>
      <vt:lpstr>Selection</vt:lpstr>
      <vt:lpstr>Relationship classes</vt:lpstr>
      <vt:lpstr>Demo FeatureService II</vt:lpstr>
      <vt:lpstr>Editing (in stand-alone mode)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2016-02-02T00:42:07Z</dcterms:created>
  <dcterms:modified xsi:type="dcterms:W3CDTF">2016-03-07T19:10:31Z</dcterms:modified>
</cp:coreProperties>
</file>